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</p:sldIdLst>
  <p:sldSz cy="5143500" cx="9144000"/>
  <p:notesSz cx="6858000" cy="9144000"/>
  <p:embeddedFontLst>
    <p:embeddedFont>
      <p:font typeface="Roboto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A81743F-AC86-411E-B6D9-8AE363B49901}">
  <a:tblStyle styleId="{2A81743F-AC86-411E-B6D9-8AE363B49901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  <a:tblStyle styleId="{C3C0B66A-A123-418D-BF3E-436467CC2E11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fill>
          <a:solidFill>
            <a:srgbClr val="CDD4EA"/>
          </a:solidFill>
        </a:fill>
      </a:tcStyle>
    </a:band1H>
    <a:band2H>
      <a:tcTxStyle/>
    </a:band2H>
    <a:band1V>
      <a:tcTxStyle/>
      <a:tcStyle>
        <a:fill>
          <a:solidFill>
            <a:srgbClr val="CDD4EA"/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E8EBF5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2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Roboto-regular.fntdata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font" Target="fonts/Roboto-italic.fntdata"/><Relationship Id="rId12" Type="http://schemas.openxmlformats.org/officeDocument/2006/relationships/slide" Target="slides/slide6.xml"/><Relationship Id="rId34" Type="http://schemas.openxmlformats.org/officeDocument/2006/relationships/font" Target="fonts/Roboto-bold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6" Type="http://schemas.openxmlformats.org/officeDocument/2006/relationships/font" Target="fonts/Roboto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205c546175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205c546175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05c546175d_0_2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05c546175d_0_2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06c1ec7e45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06c1ec7e45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06c1ec7e45_0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06c1ec7e45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0640a19cee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0640a19cee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0640a19cee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20640a19cee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0640a19cee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20640a19cee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05c546175d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205c546175d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06c1ec7e45_0_2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206c1ec7e45_0_2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05c546175d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205c546175d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05c546175d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05c546175d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05c546175d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05c546175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06c1ec7e45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06c1ec7e45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06c1ec7e45_0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06c1ec7e45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06c1ec7e45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206c1ec7e45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205c546175d_0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205c546175d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205c546175d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205c546175d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06c1ec7e45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206c1ec7e45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206c1ec7e45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206c1ec7e45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0640a19cee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" name="Google Shape;68;g20640a19cee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9" name="Google Shape;69;g20640a19cee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06c1ec7e45_0_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206c1ec7e45_0_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05c546175d_0_3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05c546175d_0_3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05c546175d_0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05c546175d_0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05c546175d_0_2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05c546175d_0_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06c1ec7e4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206c1ec7e4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06c1ec7e45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06c1ec7e45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7.xml"/><Relationship Id="rId10" Type="http://schemas.openxmlformats.org/officeDocument/2006/relationships/slideLayout" Target="../slideLayouts/slideLayout6.xml"/><Relationship Id="rId13" Type="http://schemas.openxmlformats.org/officeDocument/2006/relationships/slideLayout" Target="../slideLayouts/slideLayout9.xml"/><Relationship Id="rId12" Type="http://schemas.openxmlformats.org/officeDocument/2006/relationships/slideLayout" Target="../slideLayouts/slideLayout8.xml"/><Relationship Id="rId1" Type="http://schemas.openxmlformats.org/officeDocument/2006/relationships/image" Target="../media/image4.png"/><Relationship Id="rId2" Type="http://schemas.openxmlformats.org/officeDocument/2006/relationships/image" Target="../media/image3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0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" name="Google Shape;9;p1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0" y="4594419"/>
            <a:ext cx="548700" cy="551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97277" y="-1"/>
            <a:ext cx="646725" cy="64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72450" y="4476294"/>
            <a:ext cx="646725" cy="667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25" y="0"/>
            <a:ext cx="548702" cy="548702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5"/>
    <p:sldLayoutId id="2147483649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0.png"/><Relationship Id="rId4" Type="http://schemas.openxmlformats.org/officeDocument/2006/relationships/image" Target="../media/image39.png"/><Relationship Id="rId5" Type="http://schemas.openxmlformats.org/officeDocument/2006/relationships/image" Target="../media/image15.png"/><Relationship Id="rId6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Relationship Id="rId4" Type="http://schemas.openxmlformats.org/officeDocument/2006/relationships/image" Target="../media/image12.png"/><Relationship Id="rId5" Type="http://schemas.openxmlformats.org/officeDocument/2006/relationships/image" Target="../media/image2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Relationship Id="rId4" Type="http://schemas.openxmlformats.org/officeDocument/2006/relationships/image" Target="../media/image22.png"/><Relationship Id="rId5" Type="http://schemas.openxmlformats.org/officeDocument/2006/relationships/image" Target="../media/image3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Relationship Id="rId4" Type="http://schemas.openxmlformats.org/officeDocument/2006/relationships/image" Target="../media/image2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Relationship Id="rId4" Type="http://schemas.openxmlformats.org/officeDocument/2006/relationships/image" Target="../media/image21.png"/><Relationship Id="rId5" Type="http://schemas.openxmlformats.org/officeDocument/2006/relationships/image" Target="../media/image32.png"/><Relationship Id="rId6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drive.google.com/drive/folders/13tnc8CHw8Ugjeajm1yH70QrL3C4xi0zf?usp=sharing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3.png"/><Relationship Id="rId4" Type="http://schemas.openxmlformats.org/officeDocument/2006/relationships/image" Target="../media/image38.png"/><Relationship Id="rId5" Type="http://schemas.openxmlformats.org/officeDocument/2006/relationships/image" Target="../media/image3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2.png"/><Relationship Id="rId4" Type="http://schemas.openxmlformats.org/officeDocument/2006/relationships/image" Target="../media/image3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3.png"/><Relationship Id="rId4" Type="http://schemas.openxmlformats.org/officeDocument/2006/relationships/image" Target="../media/image4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5.png"/><Relationship Id="rId4" Type="http://schemas.openxmlformats.org/officeDocument/2006/relationships/image" Target="../media/image44.png"/><Relationship Id="rId5" Type="http://schemas.openxmlformats.org/officeDocument/2006/relationships/image" Target="../media/image4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type="ctrTitle"/>
          </p:nvPr>
        </p:nvSpPr>
        <p:spPr>
          <a:xfrm>
            <a:off x="311700" y="425175"/>
            <a:ext cx="8520600" cy="1846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Retrospective Evaluation of the Hurricane Analysis and Forecast System </a:t>
            </a:r>
            <a:endParaRPr sz="3600"/>
          </a:p>
        </p:txBody>
      </p:sp>
      <p:sp>
        <p:nvSpPr>
          <p:cNvPr id="59" name="Google Shape;59;p13"/>
          <p:cNvSpPr txBox="1"/>
          <p:nvPr>
            <p:ph idx="1" type="subTitle"/>
          </p:nvPr>
        </p:nvSpPr>
        <p:spPr>
          <a:xfrm>
            <a:off x="0" y="2271975"/>
            <a:ext cx="9144000" cy="195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40000"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750">
                <a:solidFill>
                  <a:schemeClr val="dk1"/>
                </a:solidFill>
              </a:rPr>
              <a:t>Andy Hazelton</a:t>
            </a:r>
            <a:endParaRPr b="1" baseline="30000" sz="335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chemeClr val="dk1"/>
                </a:solidFill>
              </a:rPr>
              <a:t>University of Miami CIMAS/NOAA AOML</a:t>
            </a:r>
            <a:endParaRPr b="1" sz="29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9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chemeClr val="dk1"/>
                </a:solidFill>
              </a:rPr>
              <a:t>Ghassan J. Alaka, Jr., Lew Gramer, William Ramstrom, Xiaomin Chen, Mu-Chieh Ko, Sarah Ditchek, Kyle Ahern, George (Trey) Alvey III, </a:t>
            </a:r>
            <a:endParaRPr sz="29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000000"/>
                </a:solidFill>
              </a:rPr>
              <a:t>Sundararaman Gopalakrishnan, Xuejin Zhang, Frank Marks, Zhan Zhang, Bin Liu, Weiguo Wang, Junghoon Shin, Avichal Mehra, Vijay Tallapragada</a:t>
            </a:r>
            <a:endParaRPr sz="30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/>
          <p:nvPr>
            <p:ph type="title"/>
          </p:nvPr>
        </p:nvSpPr>
        <p:spPr>
          <a:xfrm>
            <a:off x="3450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Rapid Intensification Skill</a:t>
            </a:r>
            <a:endParaRPr/>
          </a:p>
        </p:txBody>
      </p:sp>
      <p:sp>
        <p:nvSpPr>
          <p:cNvPr id="137" name="Google Shape;137;p22"/>
          <p:cNvSpPr txBox="1"/>
          <p:nvPr>
            <p:ph idx="1" type="body"/>
          </p:nvPr>
        </p:nvSpPr>
        <p:spPr>
          <a:xfrm>
            <a:off x="3091500" y="3519050"/>
            <a:ext cx="5231400" cy="117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➢"/>
            </a:pPr>
            <a:r>
              <a:rPr lang="en">
                <a:solidFill>
                  <a:srgbClr val="000000"/>
                </a:solidFill>
              </a:rPr>
              <a:t>HFSB comparable to HWRF/HMON for North Atlantic and East Pacific</a:t>
            </a:r>
            <a:endParaRPr>
              <a:solidFill>
                <a:srgbClr val="000000"/>
              </a:solidFill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➢"/>
            </a:pPr>
            <a:r>
              <a:rPr lang="en">
                <a:solidFill>
                  <a:srgbClr val="000000"/>
                </a:solidFill>
              </a:rPr>
              <a:t>HFSA lags for the North Atlantic but is better (particularly lower FAR) for the East Pacific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38" name="Google Shape;13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6003" y="564372"/>
            <a:ext cx="2037295" cy="203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6000" y="2712500"/>
            <a:ext cx="2037301" cy="2037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34125" y="564375"/>
            <a:ext cx="2663576" cy="2819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22875" y="524325"/>
            <a:ext cx="2701424" cy="28591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Subset (Moderate Shear Cases)</a:t>
            </a:r>
            <a:endParaRPr/>
          </a:p>
        </p:txBody>
      </p:sp>
      <p:sp>
        <p:nvSpPr>
          <p:cNvPr id="147" name="Google Shape;147;p23"/>
          <p:cNvSpPr txBox="1"/>
          <p:nvPr>
            <p:ph idx="1" type="body"/>
          </p:nvPr>
        </p:nvSpPr>
        <p:spPr>
          <a:xfrm>
            <a:off x="311700" y="3796525"/>
            <a:ext cx="8520600" cy="122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Many interesting stratifications (intensity, intensity change, shear)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HFSB shows notable skill at longer leads for moderate shear cases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48" name="Google Shape;148;p23"/>
          <p:cNvPicPr preferRelativeResize="0"/>
          <p:nvPr/>
        </p:nvPicPr>
        <p:blipFill rotWithShape="1">
          <a:blip r:embed="rId3">
            <a:alphaModFix/>
          </a:blip>
          <a:srcRect b="9189" l="9061" r="15042" t="0"/>
          <a:stretch/>
        </p:blipFill>
        <p:spPr>
          <a:xfrm>
            <a:off x="518150" y="610800"/>
            <a:ext cx="2827026" cy="3057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42550" y="483038"/>
            <a:ext cx="4595649" cy="331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Spatial Maps: Intensity Bias 48h (North Atlantic)</a:t>
            </a:r>
            <a:endParaRPr/>
          </a:p>
        </p:txBody>
      </p:sp>
      <p:sp>
        <p:nvSpPr>
          <p:cNvPr id="155" name="Google Shape;155;p24"/>
          <p:cNvSpPr txBox="1"/>
          <p:nvPr>
            <p:ph idx="1" type="body"/>
          </p:nvPr>
        </p:nvSpPr>
        <p:spPr>
          <a:xfrm>
            <a:off x="415350" y="3139225"/>
            <a:ext cx="8313300" cy="139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H221 has more positive bias cases near the Antilles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HAFS generally has little bias here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More negative in Gulf of Mexico cases in HFSA, HFSB (DA improvements needed?)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56" name="Google Shape;156;p24"/>
          <p:cNvPicPr preferRelativeResize="0"/>
          <p:nvPr/>
        </p:nvPicPr>
        <p:blipFill rotWithShape="1">
          <a:blip r:embed="rId3">
            <a:alphaModFix/>
          </a:blip>
          <a:srcRect b="30112" l="12558" r="17043" t="29597"/>
          <a:stretch/>
        </p:blipFill>
        <p:spPr>
          <a:xfrm>
            <a:off x="13282" y="1042401"/>
            <a:ext cx="2763768" cy="204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4"/>
          <p:cNvPicPr preferRelativeResize="0"/>
          <p:nvPr/>
        </p:nvPicPr>
        <p:blipFill rotWithShape="1">
          <a:blip r:embed="rId4">
            <a:alphaModFix/>
          </a:blip>
          <a:srcRect b="30112" l="11710" r="16840" t="29188"/>
          <a:stretch/>
        </p:blipFill>
        <p:spPr>
          <a:xfrm>
            <a:off x="3183475" y="1042400"/>
            <a:ext cx="2777049" cy="2046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4"/>
          <p:cNvPicPr preferRelativeResize="0"/>
          <p:nvPr/>
        </p:nvPicPr>
        <p:blipFill rotWithShape="1">
          <a:blip r:embed="rId5">
            <a:alphaModFix/>
          </a:blip>
          <a:srcRect b="29846" l="11560" r="17340" t="29456"/>
          <a:stretch/>
        </p:blipFill>
        <p:spPr>
          <a:xfrm>
            <a:off x="6366950" y="1037350"/>
            <a:ext cx="2777049" cy="2056602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4"/>
          <p:cNvSpPr txBox="1"/>
          <p:nvPr/>
        </p:nvSpPr>
        <p:spPr>
          <a:xfrm>
            <a:off x="1048700" y="656250"/>
            <a:ext cx="649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H221</a:t>
            </a:r>
            <a:endParaRPr b="1"/>
          </a:p>
        </p:txBody>
      </p:sp>
      <p:sp>
        <p:nvSpPr>
          <p:cNvPr id="160" name="Google Shape;160;p24"/>
          <p:cNvSpPr txBox="1"/>
          <p:nvPr/>
        </p:nvSpPr>
        <p:spPr>
          <a:xfrm>
            <a:off x="4214100" y="656250"/>
            <a:ext cx="718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HFSA</a:t>
            </a:r>
            <a:endParaRPr b="1"/>
          </a:p>
        </p:txBody>
      </p:sp>
      <p:sp>
        <p:nvSpPr>
          <p:cNvPr id="161" name="Google Shape;161;p24"/>
          <p:cNvSpPr txBox="1"/>
          <p:nvPr/>
        </p:nvSpPr>
        <p:spPr>
          <a:xfrm>
            <a:off x="7446100" y="692125"/>
            <a:ext cx="718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HFSB</a:t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5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Hurricane Laura (2020)</a:t>
            </a:r>
            <a:endParaRPr/>
          </a:p>
        </p:txBody>
      </p:sp>
      <p:sp>
        <p:nvSpPr>
          <p:cNvPr id="167" name="Google Shape;167;p25"/>
          <p:cNvSpPr txBox="1"/>
          <p:nvPr>
            <p:ph idx="1" type="body"/>
          </p:nvPr>
        </p:nvSpPr>
        <p:spPr>
          <a:xfrm>
            <a:off x="273600" y="3147050"/>
            <a:ext cx="85206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Early track forecasts for HFSA/HFSB improved over a right bias in HWRF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Some later forecasts had a left bias in the Gulf of Mexico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Rapid intensification was well forecast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68" name="Google Shape;168;p25"/>
          <p:cNvPicPr preferRelativeResize="0"/>
          <p:nvPr/>
        </p:nvPicPr>
        <p:blipFill rotWithShape="1">
          <a:blip r:embed="rId3">
            <a:alphaModFix/>
          </a:blip>
          <a:srcRect b="7097" l="10055" r="3108" t="6247"/>
          <a:stretch/>
        </p:blipFill>
        <p:spPr>
          <a:xfrm>
            <a:off x="0" y="732725"/>
            <a:ext cx="3021125" cy="233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5"/>
          <p:cNvPicPr preferRelativeResize="0"/>
          <p:nvPr/>
        </p:nvPicPr>
        <p:blipFill rotWithShape="1">
          <a:blip r:embed="rId4">
            <a:alphaModFix/>
          </a:blip>
          <a:srcRect b="4024" l="17641" r="9878" t="3039"/>
          <a:stretch/>
        </p:blipFill>
        <p:spPr>
          <a:xfrm>
            <a:off x="3173925" y="732724"/>
            <a:ext cx="2351152" cy="233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5"/>
          <p:cNvPicPr preferRelativeResize="0"/>
          <p:nvPr/>
        </p:nvPicPr>
        <p:blipFill rotWithShape="1">
          <a:blip r:embed="rId5">
            <a:alphaModFix/>
          </a:blip>
          <a:srcRect b="11860" l="10945" r="2593" t="10367"/>
          <a:stretch/>
        </p:blipFill>
        <p:spPr>
          <a:xfrm>
            <a:off x="5677875" y="705462"/>
            <a:ext cx="3429925" cy="2385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6"/>
          <p:cNvSpPr txBox="1"/>
          <p:nvPr>
            <p:ph type="title"/>
          </p:nvPr>
        </p:nvSpPr>
        <p:spPr>
          <a:xfrm>
            <a:off x="311700" y="33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Hurricane Grace (2021)</a:t>
            </a:r>
            <a:endParaRPr/>
          </a:p>
        </p:txBody>
      </p:sp>
      <p:sp>
        <p:nvSpPr>
          <p:cNvPr id="176" name="Google Shape;176;p26"/>
          <p:cNvSpPr txBox="1"/>
          <p:nvPr>
            <p:ph idx="1" type="body"/>
          </p:nvPr>
        </p:nvSpPr>
        <p:spPr>
          <a:xfrm>
            <a:off x="647700" y="3886200"/>
            <a:ext cx="7597200" cy="87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HWRF was way too far right</a:t>
            </a:r>
            <a:endParaRPr>
              <a:solidFill>
                <a:schemeClr val="dk1"/>
              </a:solidFill>
            </a:endParaRPr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HFSA/HFSB correctly showed the track into the NW Caribbean</a:t>
            </a:r>
            <a:endParaRPr>
              <a:solidFill>
                <a:schemeClr val="dk1"/>
              </a:solidFill>
            </a:endParaRPr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Some positive intensity bias early, negative late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77" name="Google Shape;177;p26"/>
          <p:cNvPicPr preferRelativeResize="0"/>
          <p:nvPr/>
        </p:nvPicPr>
        <p:blipFill rotWithShape="1">
          <a:blip r:embed="rId3">
            <a:alphaModFix/>
          </a:blip>
          <a:srcRect b="7330" l="10949" r="2769" t="4989"/>
          <a:stretch/>
        </p:blipFill>
        <p:spPr>
          <a:xfrm>
            <a:off x="129550" y="702850"/>
            <a:ext cx="3887435" cy="305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6"/>
          <p:cNvPicPr preferRelativeResize="0"/>
          <p:nvPr/>
        </p:nvPicPr>
        <p:blipFill rotWithShape="1">
          <a:blip r:embed="rId4">
            <a:alphaModFix/>
          </a:blip>
          <a:srcRect b="10992" l="11008" r="0" t="10434"/>
          <a:stretch/>
        </p:blipFill>
        <p:spPr>
          <a:xfrm>
            <a:off x="4324475" y="702850"/>
            <a:ext cx="4608093" cy="314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7"/>
          <p:cNvSpPr txBox="1"/>
          <p:nvPr>
            <p:ph type="title"/>
          </p:nvPr>
        </p:nvSpPr>
        <p:spPr>
          <a:xfrm>
            <a:off x="777250" y="0"/>
            <a:ext cx="7696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Tropical Storm Celia (2022)</a:t>
            </a:r>
            <a:endParaRPr/>
          </a:p>
        </p:txBody>
      </p:sp>
      <p:sp>
        <p:nvSpPr>
          <p:cNvPr id="184" name="Google Shape;184;p27"/>
          <p:cNvSpPr txBox="1"/>
          <p:nvPr>
            <p:ph idx="1" type="body"/>
          </p:nvPr>
        </p:nvSpPr>
        <p:spPr>
          <a:xfrm>
            <a:off x="5190850" y="781575"/>
            <a:ext cx="3652500" cy="339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One of the key contributors to East Pacific skill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Track was further right (better) in HAFS-B/HAFS-S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HWRF was too far left, over warmer SST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Connection between track and intensity errors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Ridge was too strong in HWRF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More accurate (although slightly too weak) in HAFS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85" name="Google Shape;185;p27"/>
          <p:cNvPicPr preferRelativeResize="0"/>
          <p:nvPr/>
        </p:nvPicPr>
        <p:blipFill rotWithShape="1">
          <a:blip r:embed="rId3">
            <a:alphaModFix/>
          </a:blip>
          <a:srcRect b="11002" l="10144" r="0" t="10294"/>
          <a:stretch/>
        </p:blipFill>
        <p:spPr>
          <a:xfrm>
            <a:off x="170150" y="686475"/>
            <a:ext cx="2448625" cy="1657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7"/>
          <p:cNvPicPr preferRelativeResize="0"/>
          <p:nvPr/>
        </p:nvPicPr>
        <p:blipFill rotWithShape="1">
          <a:blip r:embed="rId4">
            <a:alphaModFix/>
          </a:blip>
          <a:srcRect b="11740" l="10950" r="2685" t="9778"/>
          <a:stretch/>
        </p:blipFill>
        <p:spPr>
          <a:xfrm>
            <a:off x="2618775" y="686475"/>
            <a:ext cx="2360057" cy="1657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7"/>
          <p:cNvPicPr preferRelativeResize="0"/>
          <p:nvPr/>
        </p:nvPicPr>
        <p:blipFill rotWithShape="1">
          <a:blip r:embed="rId5">
            <a:alphaModFix/>
          </a:blip>
          <a:srcRect b="7218" l="2741" r="7370" t="16153"/>
          <a:stretch/>
        </p:blipFill>
        <p:spPr>
          <a:xfrm>
            <a:off x="80275" y="2457975"/>
            <a:ext cx="2515820" cy="1657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7"/>
          <p:cNvPicPr preferRelativeResize="0"/>
          <p:nvPr/>
        </p:nvPicPr>
        <p:blipFill rotWithShape="1">
          <a:blip r:embed="rId6">
            <a:alphaModFix/>
          </a:blip>
          <a:srcRect b="7428" l="6055" r="2877" t="4037"/>
          <a:stretch/>
        </p:blipFill>
        <p:spPr>
          <a:xfrm>
            <a:off x="2618776" y="2400063"/>
            <a:ext cx="2360049" cy="17735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8"/>
          <p:cNvSpPr txBox="1"/>
          <p:nvPr>
            <p:ph type="title"/>
          </p:nvPr>
        </p:nvSpPr>
        <p:spPr>
          <a:xfrm>
            <a:off x="679175" y="0"/>
            <a:ext cx="7662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Baseline Summary</a:t>
            </a:r>
            <a:endParaRPr/>
          </a:p>
        </p:txBody>
      </p:sp>
      <p:sp>
        <p:nvSpPr>
          <p:cNvPr id="194" name="Google Shape;194;p28"/>
          <p:cNvSpPr txBox="1"/>
          <p:nvPr>
            <p:ph idx="1" type="body"/>
          </p:nvPr>
        </p:nvSpPr>
        <p:spPr>
          <a:xfrm>
            <a:off x="311700" y="7066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Large 3-year sample shows promising track and intensity skill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10-20% improvement in track, 5-10% improvement in intensity (over HWRF) at medium leads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Improvements in track and intensity biases near the Antilles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Tropical Storm Celia showed how track and intensity errors can be intertwined in the East Pacific due to the SST gradient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Future/ongoing plans: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Continued development of model physics based on observations/LES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Development of a “Basin-Centric” grid with multiple moving nests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DA upgrades, including cycling over the basin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Evaluation of operational runs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9"/>
          <p:cNvSpPr txBox="1"/>
          <p:nvPr>
            <p:ph type="title"/>
          </p:nvPr>
        </p:nvSpPr>
        <p:spPr>
          <a:xfrm>
            <a:off x="640075" y="0"/>
            <a:ext cx="7757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Ongoing/Future Work</a:t>
            </a:r>
            <a:endParaRPr/>
          </a:p>
        </p:txBody>
      </p:sp>
      <p:sp>
        <p:nvSpPr>
          <p:cNvPr id="200" name="Google Shape;200;p29"/>
          <p:cNvSpPr txBox="1"/>
          <p:nvPr>
            <p:ph idx="1" type="body"/>
          </p:nvPr>
        </p:nvSpPr>
        <p:spPr>
          <a:xfrm>
            <a:off x="311700" y="710525"/>
            <a:ext cx="8520600" cy="38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Planning deeper evaluation of retrospective forecasts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Stratification of verification by structure (Trey Alvey)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Comprehensive structure evaluation vs. TC-RADAR (Andy Hazelton with Michael Fischer)</a:t>
            </a:r>
            <a:endParaRPr>
              <a:solidFill>
                <a:schemeClr val="dk1"/>
              </a:solidFill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Ongoing physics development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PBL physics enhancements based on obs/LES (with Xiaomin Chen)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Evaluation of physics across scales (Andy Hazelton DTC visitor project)</a:t>
            </a:r>
            <a:endParaRPr>
              <a:solidFill>
                <a:schemeClr val="dk1"/>
              </a:solidFill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Grid Development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Multiple moving nests (Bill Ramstrom)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Basin-Scale configuration (Gus Alaka)</a:t>
            </a:r>
            <a:endParaRPr>
              <a:solidFill>
                <a:schemeClr val="dk1"/>
              </a:solidFill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Ocean Coupling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Evaluation of ocean forecasts and MOM6 development (Hyun-Sook Kim, Lew Gramer)</a:t>
            </a:r>
            <a:endParaRPr>
              <a:solidFill>
                <a:schemeClr val="dk1"/>
              </a:solidFill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DA improvements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Cycled basin-scale DA system (Jason Sippel, Jon Poterjoy, Altug Askoy, others)</a:t>
            </a:r>
            <a:endParaRPr>
              <a:solidFill>
                <a:schemeClr val="dk1"/>
              </a:solidFill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Xuejin Zhang will discuss some of the future goals</a:t>
            </a:r>
            <a:endParaRPr>
              <a:solidFill>
                <a:schemeClr val="dk1"/>
              </a:solidFill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Talk at HFP science debrief next week will dive into individual cases </a:t>
            </a:r>
            <a:endParaRPr>
              <a:solidFill>
                <a:schemeClr val="dk1"/>
              </a:solidFill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 u="sng">
                <a:solidFill>
                  <a:schemeClr val="hlink"/>
                </a:solidFill>
                <a:hlinkClick r:id="rId3"/>
              </a:rPr>
              <a:t>Link to HAFSV1.0 Retro Evaluations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0"/>
          <p:cNvSpPr txBox="1"/>
          <p:nvPr>
            <p:ph type="title"/>
          </p:nvPr>
        </p:nvSpPr>
        <p:spPr>
          <a:xfrm>
            <a:off x="265975" y="17704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 Questions?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1"/>
          <p:cNvSpPr txBox="1"/>
          <p:nvPr>
            <p:ph type="title"/>
          </p:nvPr>
        </p:nvSpPr>
        <p:spPr>
          <a:xfrm>
            <a:off x="250650" y="1727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Extra Slides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2022 Updates to HAFS</a:t>
            </a:r>
            <a:endParaRPr/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251250" y="562350"/>
            <a:ext cx="8641500" cy="401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Previous iterations of HAFS used a large static nest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2022 real-time features the moving nest (W. Ramstrom/X. Zhang)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Includes some physics upgrades (discussed on the next slides)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Two versions: HAFS-A and HAFS-B (or HAFS-S for 2022 real-time)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Both are candidates for operational implementation in 2023 (replacing HWRF/HMON)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2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Subset: Moderate Shear Cases</a:t>
            </a:r>
            <a:endParaRPr/>
          </a:p>
        </p:txBody>
      </p:sp>
      <p:sp>
        <p:nvSpPr>
          <p:cNvPr id="216" name="Google Shape;216;p32"/>
          <p:cNvSpPr txBox="1"/>
          <p:nvPr>
            <p:ph idx="1" type="body"/>
          </p:nvPr>
        </p:nvSpPr>
        <p:spPr>
          <a:xfrm>
            <a:off x="213350" y="3630000"/>
            <a:ext cx="8839200" cy="14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For Sally (2020), landfall timing and intensity were better in HAFS than in HWRF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For Henri (2021), HAFS avoided the excessive deepening in HWRF (slightly too weak though)</a:t>
            </a:r>
            <a:endParaRPr/>
          </a:p>
        </p:txBody>
      </p:sp>
      <p:pic>
        <p:nvPicPr>
          <p:cNvPr id="217" name="Google Shape;217;p32"/>
          <p:cNvPicPr preferRelativeResize="0"/>
          <p:nvPr/>
        </p:nvPicPr>
        <p:blipFill rotWithShape="1">
          <a:blip r:embed="rId3">
            <a:alphaModFix/>
          </a:blip>
          <a:srcRect b="10951" l="10770" r="0" t="9170"/>
          <a:stretch/>
        </p:blipFill>
        <p:spPr>
          <a:xfrm>
            <a:off x="4572000" y="708675"/>
            <a:ext cx="4024880" cy="2785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2"/>
          <p:cNvPicPr preferRelativeResize="0"/>
          <p:nvPr/>
        </p:nvPicPr>
        <p:blipFill rotWithShape="1">
          <a:blip r:embed="rId4">
            <a:alphaModFix/>
          </a:blip>
          <a:srcRect b="10448" l="9453" r="0" t="9666"/>
          <a:stretch/>
        </p:blipFill>
        <p:spPr>
          <a:xfrm>
            <a:off x="152425" y="746750"/>
            <a:ext cx="4084300" cy="2785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3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Tropical Storm Wanda (2021) </a:t>
            </a:r>
            <a:endParaRPr/>
          </a:p>
        </p:txBody>
      </p:sp>
      <p:sp>
        <p:nvSpPr>
          <p:cNvPr id="224" name="Google Shape;224;p33"/>
          <p:cNvSpPr txBox="1"/>
          <p:nvPr>
            <p:ph idx="1" type="body"/>
          </p:nvPr>
        </p:nvSpPr>
        <p:spPr>
          <a:xfrm>
            <a:off x="4069875" y="973775"/>
            <a:ext cx="4895700" cy="370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Some HAFS cycles showed Wanda getting absorbed by a mid-latitude system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In reality, the TC missed the interaction and turned back 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These “outlier” errors are one of the areas we can look to for continued track forecast improvement </a:t>
            </a:r>
            <a:endParaRPr/>
          </a:p>
        </p:txBody>
      </p:sp>
      <p:pic>
        <p:nvPicPr>
          <p:cNvPr id="225" name="Google Shape;225;p33"/>
          <p:cNvPicPr preferRelativeResize="0"/>
          <p:nvPr/>
        </p:nvPicPr>
        <p:blipFill rotWithShape="1">
          <a:blip r:embed="rId3">
            <a:alphaModFix/>
          </a:blip>
          <a:srcRect b="0" l="23777" r="16010" t="0"/>
          <a:stretch/>
        </p:blipFill>
        <p:spPr>
          <a:xfrm>
            <a:off x="311700" y="614325"/>
            <a:ext cx="3300400" cy="423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4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Hurricane Ian (2022) </a:t>
            </a:r>
            <a:endParaRPr/>
          </a:p>
        </p:txBody>
      </p:sp>
      <p:sp>
        <p:nvSpPr>
          <p:cNvPr id="231" name="Google Shape;231;p34"/>
          <p:cNvSpPr txBox="1"/>
          <p:nvPr>
            <p:ph idx="1" type="body"/>
          </p:nvPr>
        </p:nvSpPr>
        <p:spPr>
          <a:xfrm>
            <a:off x="251325" y="3157700"/>
            <a:ext cx="8520600" cy="116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➢"/>
            </a:pPr>
            <a:r>
              <a:rPr lang="en">
                <a:solidFill>
                  <a:srgbClr val="000000"/>
                </a:solidFill>
              </a:rPr>
              <a:t>Some early cycles had a track too far left 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➢"/>
            </a:pPr>
            <a:r>
              <a:rPr lang="en">
                <a:solidFill>
                  <a:srgbClr val="000000"/>
                </a:solidFill>
              </a:rPr>
              <a:t>Peak intensity generally well-predicted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232" name="Google Shape;232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38975"/>
            <a:ext cx="4529198" cy="235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655975"/>
            <a:ext cx="4572001" cy="24623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5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Hurricane Ian Case Study</a:t>
            </a:r>
            <a:endParaRPr/>
          </a:p>
        </p:txBody>
      </p:sp>
      <p:sp>
        <p:nvSpPr>
          <p:cNvPr id="239" name="Google Shape;239;p35"/>
          <p:cNvSpPr txBox="1"/>
          <p:nvPr>
            <p:ph idx="1" type="body"/>
          </p:nvPr>
        </p:nvSpPr>
        <p:spPr>
          <a:xfrm>
            <a:off x="311700" y="2571750"/>
            <a:ext cx="8520600" cy="18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➢"/>
            </a:pPr>
            <a:r>
              <a:rPr lang="en">
                <a:solidFill>
                  <a:srgbClr val="000000"/>
                </a:solidFill>
              </a:rPr>
              <a:t>Overall HAFS-S track was similar to HAFS-A, slightly better than HWRF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➢"/>
            </a:pPr>
            <a:r>
              <a:rPr lang="en">
                <a:solidFill>
                  <a:srgbClr val="000000"/>
                </a:solidFill>
              </a:rPr>
              <a:t>Day 5 track error was larger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➢"/>
            </a:pPr>
            <a:r>
              <a:rPr lang="en">
                <a:solidFill>
                  <a:srgbClr val="000000"/>
                </a:solidFill>
              </a:rPr>
              <a:t>Intensity performance generally comparable to HWRF/HAFS-A for Ian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240" name="Google Shape;240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72700"/>
            <a:ext cx="2922675" cy="1846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5712" y="492875"/>
            <a:ext cx="3158277" cy="2006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92862" y="559849"/>
            <a:ext cx="2922675" cy="1872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6"/>
          <p:cNvSpPr txBox="1"/>
          <p:nvPr>
            <p:ph type="title"/>
          </p:nvPr>
        </p:nvSpPr>
        <p:spPr>
          <a:xfrm>
            <a:off x="703950" y="0"/>
            <a:ext cx="773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Hurricane Ian: Model/Radar Comparisons for ERC</a:t>
            </a:r>
            <a:endParaRPr/>
          </a:p>
        </p:txBody>
      </p:sp>
      <p:sp>
        <p:nvSpPr>
          <p:cNvPr id="248" name="Google Shape;248;p36"/>
          <p:cNvSpPr txBox="1"/>
          <p:nvPr>
            <p:ph idx="1" type="body"/>
          </p:nvPr>
        </p:nvSpPr>
        <p:spPr>
          <a:xfrm>
            <a:off x="657200" y="4000700"/>
            <a:ext cx="7782900" cy="73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/>
          </a:bodyPr>
          <a:lstStyle/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➢"/>
            </a:pPr>
            <a:r>
              <a:rPr lang="en">
                <a:solidFill>
                  <a:srgbClr val="000000"/>
                </a:solidFill>
              </a:rPr>
              <a:t>Several cycles of HAFS-S correctly showed the ERC that occurred near the Keys</a:t>
            </a:r>
            <a:endParaRPr>
              <a:solidFill>
                <a:srgbClr val="000000"/>
              </a:solidFill>
            </a:endParaRPr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➢"/>
            </a:pPr>
            <a:r>
              <a:rPr lang="en">
                <a:solidFill>
                  <a:srgbClr val="000000"/>
                </a:solidFill>
              </a:rPr>
              <a:t>Several P3 flights for comparison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249" name="Google Shape;24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4100" y="790250"/>
            <a:ext cx="3010927" cy="299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18602" y="725100"/>
            <a:ext cx="2334775" cy="31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7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Hurricane Ian </a:t>
            </a:r>
            <a:r>
              <a:rPr lang="en"/>
              <a:t>(2022)</a:t>
            </a:r>
            <a:endParaRPr/>
          </a:p>
        </p:txBody>
      </p:sp>
      <p:sp>
        <p:nvSpPr>
          <p:cNvPr id="256" name="Google Shape;256;p37"/>
          <p:cNvSpPr txBox="1"/>
          <p:nvPr>
            <p:ph idx="1" type="body"/>
          </p:nvPr>
        </p:nvSpPr>
        <p:spPr>
          <a:xfrm>
            <a:off x="22025" y="3204675"/>
            <a:ext cx="8931000" cy="12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➢"/>
            </a:pPr>
            <a:r>
              <a:rPr lang="en">
                <a:solidFill>
                  <a:srgbClr val="000000"/>
                </a:solidFill>
              </a:rPr>
              <a:t>First 4-5 cycles were where almost all of the long-range track degradation came from</a:t>
            </a:r>
            <a:endParaRPr>
              <a:solidFill>
                <a:srgbClr val="000000"/>
              </a:solidFill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➢"/>
            </a:pPr>
            <a:r>
              <a:rPr lang="en">
                <a:solidFill>
                  <a:srgbClr val="000000"/>
                </a:solidFill>
              </a:rPr>
              <a:t>After 2022092500, almost all forecasts were more skillful at almost all leads</a:t>
            </a:r>
            <a:endParaRPr>
              <a:solidFill>
                <a:srgbClr val="000000"/>
              </a:solidFill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➢"/>
            </a:pPr>
            <a:r>
              <a:rPr lang="en">
                <a:solidFill>
                  <a:srgbClr val="000000"/>
                </a:solidFill>
              </a:rPr>
              <a:t>Intensity skill was a mixed bag: some parts of some cycles better than HWRF, some worse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257" name="Google Shape;25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375" y="572700"/>
            <a:ext cx="4116352" cy="2674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8900" y="572700"/>
            <a:ext cx="4116349" cy="27022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8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Hurricane Ian (2022)</a:t>
            </a:r>
            <a:endParaRPr/>
          </a:p>
        </p:txBody>
      </p:sp>
      <p:sp>
        <p:nvSpPr>
          <p:cNvPr id="264" name="Google Shape;264;p38"/>
          <p:cNvSpPr txBox="1"/>
          <p:nvPr>
            <p:ph idx="1" type="body"/>
          </p:nvPr>
        </p:nvSpPr>
        <p:spPr>
          <a:xfrm>
            <a:off x="583425" y="3196375"/>
            <a:ext cx="8182500" cy="137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Trough was not amplified enough in either HAFS-S or HAFS-A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“Tail” of the trough was further east in HAFS-A than HAFS-S (for this run)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Synoptic or storm-scale (diabatic PV erosion) difference?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65" name="Google Shape;265;p38"/>
          <p:cNvPicPr preferRelativeResize="0"/>
          <p:nvPr/>
        </p:nvPicPr>
        <p:blipFill rotWithShape="1">
          <a:blip r:embed="rId3">
            <a:alphaModFix/>
          </a:blip>
          <a:srcRect b="0" l="10076" r="5033" t="0"/>
          <a:stretch/>
        </p:blipFill>
        <p:spPr>
          <a:xfrm>
            <a:off x="5739500" y="842750"/>
            <a:ext cx="2498074" cy="2353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8"/>
          <p:cNvPicPr preferRelativeResize="0"/>
          <p:nvPr/>
        </p:nvPicPr>
        <p:blipFill rotWithShape="1">
          <a:blip r:embed="rId4">
            <a:alphaModFix/>
          </a:blip>
          <a:srcRect b="2922" l="15598" r="6367" t="0"/>
          <a:stretch/>
        </p:blipFill>
        <p:spPr>
          <a:xfrm>
            <a:off x="3185863" y="842751"/>
            <a:ext cx="2322796" cy="2311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8"/>
          <p:cNvPicPr preferRelativeResize="0"/>
          <p:nvPr/>
        </p:nvPicPr>
        <p:blipFill rotWithShape="1">
          <a:blip r:embed="rId5">
            <a:alphaModFix/>
          </a:blip>
          <a:srcRect b="0" l="15572" r="6210" t="0"/>
          <a:stretch/>
        </p:blipFill>
        <p:spPr>
          <a:xfrm>
            <a:off x="694774" y="842750"/>
            <a:ext cx="2260250" cy="2311214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38"/>
          <p:cNvSpPr txBox="1"/>
          <p:nvPr/>
        </p:nvSpPr>
        <p:spPr>
          <a:xfrm>
            <a:off x="1275175" y="442550"/>
            <a:ext cx="979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HAFS-A</a:t>
            </a:r>
            <a:endParaRPr b="1"/>
          </a:p>
        </p:txBody>
      </p:sp>
      <p:sp>
        <p:nvSpPr>
          <p:cNvPr id="269" name="Google Shape;269;p38"/>
          <p:cNvSpPr txBox="1"/>
          <p:nvPr/>
        </p:nvSpPr>
        <p:spPr>
          <a:xfrm>
            <a:off x="3791325" y="442550"/>
            <a:ext cx="979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HAFS-S</a:t>
            </a:r>
            <a:endParaRPr b="1"/>
          </a:p>
        </p:txBody>
      </p:sp>
      <p:sp>
        <p:nvSpPr>
          <p:cNvPr id="270" name="Google Shape;270;p38"/>
          <p:cNvSpPr txBox="1"/>
          <p:nvPr/>
        </p:nvSpPr>
        <p:spPr>
          <a:xfrm>
            <a:off x="6041574" y="442550"/>
            <a:ext cx="1796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GFS Analysis</a:t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" name="Google Shape;71;p15"/>
          <p:cNvGraphicFramePr/>
          <p:nvPr/>
        </p:nvGraphicFramePr>
        <p:xfrm>
          <a:off x="44573" y="68118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{2A81743F-AC86-411E-B6D9-8AE363B49901}</a:tableStyleId>
              </a:tblPr>
              <a:tblGrid>
                <a:gridCol w="978525"/>
                <a:gridCol w="1375825"/>
                <a:gridCol w="1312575"/>
                <a:gridCol w="1368850"/>
                <a:gridCol w="1629825"/>
                <a:gridCol w="952525"/>
                <a:gridCol w="1353500"/>
              </a:tblGrid>
              <a:tr h="58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300" u="none" cap="none" strike="noStrike"/>
                        <a:t>HAFSv1.0</a:t>
                      </a:r>
                      <a:endParaRPr b="1" sz="1300" u="none" cap="none" strike="noStrike"/>
                    </a:p>
                  </a:txBody>
                  <a:tcPr marT="45725" marB="45725" marR="91450" marL="91450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8909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Domain*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Resolution*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A86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DA/VI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Ocean/Wave Coupling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Physics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Basins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8909C"/>
                    </a:solidFill>
                  </a:tcPr>
                </a:tc>
              </a:tr>
              <a:tr h="9317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>
                          <a:solidFill>
                            <a:srgbClr val="3333FF"/>
                          </a:solidFill>
                        </a:rPr>
                        <a:t>HFSA</a:t>
                      </a:r>
                      <a:endParaRPr b="1" sz="1100" u="none" cap="none" strike="noStrike">
                        <a:solidFill>
                          <a:srgbClr val="3333FF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1100" u="none" cap="none" strike="noStrike"/>
                        <a:t> </a:t>
                      </a:r>
                      <a:r>
                        <a:rPr b="1" lang="en" sz="1000" u="none" cap="none" strike="noStrike"/>
                        <a:t>Storm-centric with one moving nest, parent: </a:t>
                      </a:r>
                      <a:r>
                        <a:rPr b="1" lang="en" sz="1000">
                          <a:solidFill>
                            <a:srgbClr val="3333FF"/>
                          </a:solidFill>
                        </a:rPr>
                        <a:t>~78x75</a:t>
                      </a:r>
                      <a:r>
                        <a:rPr b="1" lang="en" sz="1000" u="none" cap="none" strike="noStrike">
                          <a:solidFill>
                            <a:srgbClr val="3333FF"/>
                          </a:solidFill>
                        </a:rPr>
                        <a:t> </a:t>
                      </a:r>
                      <a:r>
                        <a:rPr b="1" lang="en" sz="1000" u="none" cap="none" strike="noStrike"/>
                        <a:t>degree, nest: </a:t>
                      </a:r>
                      <a:endParaRPr b="1" sz="10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~1</a:t>
                      </a:r>
                      <a:r>
                        <a:rPr b="1" lang="en" sz="1000"/>
                        <a:t>2</a:t>
                      </a:r>
                      <a:r>
                        <a:rPr b="1" lang="en" sz="1000" u="none" cap="none" strike="noStrike"/>
                        <a:t>x1</a:t>
                      </a:r>
                      <a:r>
                        <a:rPr b="1" lang="en" sz="1000"/>
                        <a:t>2</a:t>
                      </a:r>
                      <a:r>
                        <a:rPr b="1" lang="en" sz="1000" u="none" cap="none" strike="noStrike"/>
                        <a:t> degree</a:t>
                      </a:r>
                      <a:endParaRPr b="1" sz="1000" u="sng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Regional (</a:t>
                      </a:r>
                      <a:r>
                        <a:rPr b="1" lang="en" sz="1000"/>
                        <a:t>ESG)</a:t>
                      </a:r>
                      <a:r>
                        <a:rPr b="1" lang="en" sz="1000" u="none" cap="none" strike="noStrike"/>
                        <a:t>), ~6/2 km, ~L81, </a:t>
                      </a:r>
                      <a:endParaRPr b="1" sz="10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~2 hPa model top</a:t>
                      </a:r>
                      <a:endParaRPr b="1" sz="10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>
                          <a:solidFill>
                            <a:srgbClr val="0000FF"/>
                          </a:solidFill>
                        </a:rPr>
                        <a:t>Vmax &gt; 50 kt warm-cycling </a:t>
                      </a:r>
                      <a:r>
                        <a:rPr b="1" lang="en" sz="1000" u="none" cap="none" strike="noStrike">
                          <a:solidFill>
                            <a:srgbClr val="0000FF"/>
                          </a:solidFill>
                        </a:rPr>
                        <a:t>VI </a:t>
                      </a:r>
                      <a:r>
                        <a:rPr b="1" lang="en" sz="1000" u="none" cap="none" strike="noStrike"/>
                        <a:t>and 4DEnVar DA</a:t>
                      </a:r>
                      <a:endParaRPr b="1" sz="10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Two-way HYCOM, </a:t>
                      </a:r>
                      <a:r>
                        <a:rPr b="1" lang="en" sz="1000" u="none" cap="none" strike="noStrike">
                          <a:solidFill>
                            <a:srgbClr val="0000FF"/>
                          </a:solidFill>
                        </a:rPr>
                        <a:t>one-way WW3 coupling for NHC AOR</a:t>
                      </a:r>
                      <a:endParaRPr b="1" sz="10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Physics </a:t>
                      </a:r>
                      <a:r>
                        <a:rPr b="1" lang="en" sz="1000" u="none" cap="none" strike="noStrike">
                          <a:solidFill>
                            <a:srgbClr val="3333FF"/>
                          </a:solidFill>
                        </a:rPr>
                        <a:t>suite-1</a:t>
                      </a:r>
                      <a:r>
                        <a:rPr b="1" lang="en" sz="1000" u="none" cap="none" strike="noStrike"/>
                        <a:t> </a:t>
                      </a:r>
                      <a:endParaRPr b="1" sz="10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All global Basins</a:t>
                      </a:r>
                      <a:endParaRPr b="1" sz="10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NHC/CPHC/JTWC</a:t>
                      </a:r>
                      <a:endParaRPr b="1" sz="10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3333FF"/>
                          </a:solidFill>
                        </a:rPr>
                        <a:t>Max </a:t>
                      </a:r>
                      <a:r>
                        <a:rPr b="1" lang="en" sz="1000" u="none" cap="none" strike="noStrike">
                          <a:solidFill>
                            <a:srgbClr val="0000FF"/>
                          </a:solidFill>
                        </a:rPr>
                        <a:t>7 Storms</a:t>
                      </a:r>
                      <a:endParaRPr b="1" sz="1000" u="none" cap="none" strike="noStrike">
                        <a:solidFill>
                          <a:srgbClr val="0000FF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>
                          <a:solidFill>
                            <a:srgbClr val="3333FF"/>
                          </a:solidFill>
                        </a:rPr>
                        <a:t>Replace HWRF</a:t>
                      </a:r>
                      <a:endParaRPr b="1" sz="1000">
                        <a:solidFill>
                          <a:srgbClr val="3333FF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</a:tr>
              <a:tr h="9317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>
                          <a:solidFill>
                            <a:srgbClr val="FF3300"/>
                          </a:solidFill>
                        </a:rPr>
                        <a:t>HFSB</a:t>
                      </a:r>
                      <a:endParaRPr b="1" sz="1100" u="none" cap="none" strike="noStrike">
                        <a:solidFill>
                          <a:srgbClr val="FF33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1100" u="none" cap="none" strike="noStrike"/>
                        <a:t> </a:t>
                      </a:r>
                      <a:r>
                        <a:rPr b="1" lang="en" sz="1000" u="none" cap="none" strike="noStrike"/>
                        <a:t>Storm-centric with one moving nest, parent</a:t>
                      </a:r>
                      <a:r>
                        <a:rPr b="1" lang="en" sz="1000" u="none" cap="none" strike="noStrike">
                          <a:solidFill>
                            <a:srgbClr val="FF0000"/>
                          </a:solidFill>
                        </a:rPr>
                        <a:t>: ~</a:t>
                      </a:r>
                      <a:r>
                        <a:rPr b="1" lang="en" sz="1000">
                          <a:solidFill>
                            <a:srgbClr val="FF0000"/>
                          </a:solidFill>
                        </a:rPr>
                        <a:t>75x75</a:t>
                      </a:r>
                      <a:r>
                        <a:rPr b="1" lang="en" sz="100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b="1" lang="en" sz="1000" u="none" cap="none" strike="noStrike"/>
                        <a:t>degree, nest: </a:t>
                      </a:r>
                      <a:endParaRPr b="1" sz="10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~1</a:t>
                      </a:r>
                      <a:r>
                        <a:rPr b="1" lang="en" sz="1000"/>
                        <a:t>2</a:t>
                      </a:r>
                      <a:r>
                        <a:rPr b="1" lang="en" sz="1000" u="none" cap="none" strike="noStrike"/>
                        <a:t>x1</a:t>
                      </a:r>
                      <a:r>
                        <a:rPr b="1" lang="en" sz="1000"/>
                        <a:t>2</a:t>
                      </a:r>
                      <a:r>
                        <a:rPr b="1" lang="en" sz="1000" u="none" cap="none" strike="noStrike"/>
                        <a:t> degree</a:t>
                      </a:r>
                      <a:endParaRPr b="1" sz="1000" u="sng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Regional (ESG), ~6/2 km, ~L81, </a:t>
                      </a:r>
                      <a:endParaRPr b="1" sz="10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~2 hPa model top</a:t>
                      </a:r>
                      <a:endParaRPr b="1" sz="10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0000"/>
                          </a:solidFill>
                        </a:rPr>
                        <a:t>Vmax &gt; 40 kt warm-cycling VI </a:t>
                      </a:r>
                      <a:r>
                        <a:rPr b="1" lang="en" sz="1000"/>
                        <a:t>and 4DEnVar DA</a:t>
                      </a:r>
                      <a:endParaRPr sz="1100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Two-way HYCOM</a:t>
                      </a:r>
                      <a:endParaRPr b="1" sz="10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0000"/>
                          </a:solidFill>
                        </a:rPr>
                        <a:t>No Wave </a:t>
                      </a:r>
                      <a:endParaRPr b="1" sz="10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Physics</a:t>
                      </a:r>
                      <a:r>
                        <a:rPr b="1" lang="en" sz="1000" u="none" cap="none" strike="noStrike">
                          <a:solidFill>
                            <a:srgbClr val="FF0000"/>
                          </a:solidFill>
                        </a:rPr>
                        <a:t> suite-2 </a:t>
                      </a:r>
                      <a:endParaRPr b="1" sz="10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/>
                        <a:t>NHC/CPHC</a:t>
                      </a:r>
                      <a:endParaRPr b="1" sz="10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 u="none" cap="none" strike="noStrike">
                          <a:solidFill>
                            <a:srgbClr val="FF0000"/>
                          </a:solidFill>
                        </a:rPr>
                        <a:t>Max 5 Storms</a:t>
                      </a:r>
                      <a:endParaRPr b="1" sz="10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000">
                          <a:solidFill>
                            <a:srgbClr val="FF0000"/>
                          </a:solidFill>
                        </a:rPr>
                        <a:t>Replace HMON</a:t>
                      </a:r>
                      <a:endParaRPr b="1" sz="1000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</a:tr>
            </a:tbl>
          </a:graphicData>
        </a:graphic>
      </p:graphicFrame>
      <p:pic>
        <p:nvPicPr>
          <p:cNvPr id="72" name="Google Shape;72;p15"/>
          <p:cNvPicPr preferRelativeResize="0"/>
          <p:nvPr/>
        </p:nvPicPr>
        <p:blipFill rotWithShape="1">
          <a:blip r:embed="rId3">
            <a:alphaModFix/>
          </a:blip>
          <a:srcRect b="18588" l="5050" r="5568" t="17443"/>
          <a:stretch/>
        </p:blipFill>
        <p:spPr>
          <a:xfrm>
            <a:off x="562025" y="3519400"/>
            <a:ext cx="2557374" cy="1436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 rotWithShape="1">
          <a:blip r:embed="rId4">
            <a:alphaModFix/>
          </a:blip>
          <a:srcRect b="993" l="718" r="807" t="1587"/>
          <a:stretch/>
        </p:blipFill>
        <p:spPr>
          <a:xfrm>
            <a:off x="3301213" y="3352225"/>
            <a:ext cx="1996963" cy="16032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" name="Google Shape;74;p15"/>
          <p:cNvGrpSpPr/>
          <p:nvPr/>
        </p:nvGrpSpPr>
        <p:grpSpPr>
          <a:xfrm>
            <a:off x="5480009" y="3422947"/>
            <a:ext cx="2886572" cy="1532470"/>
            <a:chOff x="754122" y="2073434"/>
            <a:chExt cx="6211689" cy="3849460"/>
          </a:xfrm>
        </p:grpSpPr>
        <p:sp>
          <p:nvSpPr>
            <p:cNvPr id="75" name="Google Shape;75;p15"/>
            <p:cNvSpPr/>
            <p:nvPr/>
          </p:nvSpPr>
          <p:spPr>
            <a:xfrm>
              <a:off x="2869934" y="3506301"/>
              <a:ext cx="2231100" cy="879900"/>
            </a:xfrm>
            <a:prstGeom prst="ellipse">
              <a:avLst/>
            </a:prstGeom>
            <a:solidFill>
              <a:srgbClr val="F9CB9C"/>
            </a:solidFill>
            <a:ln cap="flat" cmpd="sng" w="9525">
              <a:solidFill>
                <a:srgbClr val="323B4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CMEPS</a:t>
              </a:r>
              <a:endParaRPr sz="1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2869934" y="2073434"/>
              <a:ext cx="2231100" cy="656700"/>
            </a:xfrm>
            <a:prstGeom prst="roundRect">
              <a:avLst>
                <a:gd fmla="val 16667" name="adj"/>
              </a:avLst>
            </a:prstGeom>
            <a:solidFill>
              <a:srgbClr val="9FC5E8"/>
            </a:solidFill>
            <a:ln cap="flat" cmpd="sng" w="9525">
              <a:solidFill>
                <a:srgbClr val="323B4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ATM</a:t>
              </a:r>
              <a:r>
                <a:rPr lang="en" sz="1000"/>
                <a:t> </a:t>
              </a:r>
              <a:r>
                <a:rPr lang="en" sz="1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(FV3)</a:t>
              </a:r>
              <a:endParaRPr sz="1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754122" y="5162361"/>
              <a:ext cx="2792400" cy="656700"/>
            </a:xfrm>
            <a:prstGeom prst="roundRect">
              <a:avLst>
                <a:gd fmla="val 16667" name="adj"/>
              </a:avLst>
            </a:prstGeom>
            <a:solidFill>
              <a:srgbClr val="9FC5E8"/>
            </a:solidFill>
            <a:ln cap="flat" cmpd="sng" w="9525">
              <a:solidFill>
                <a:srgbClr val="323B4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OCN</a:t>
              </a: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(HYCOM/MOM6</a:t>
              </a:r>
              <a:r>
                <a:rPr lang="en" sz="11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)</a:t>
              </a: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4774311" y="5162394"/>
              <a:ext cx="2191500" cy="760500"/>
            </a:xfrm>
            <a:prstGeom prst="roundRect">
              <a:avLst>
                <a:gd fmla="val 16667" name="adj"/>
              </a:avLst>
            </a:prstGeom>
            <a:solidFill>
              <a:srgbClr val="9FC5E8"/>
            </a:solidFill>
            <a:ln cap="flat" cmpd="sng" w="9525">
              <a:solidFill>
                <a:srgbClr val="323B4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WAVE</a:t>
              </a:r>
              <a:endParaRPr sz="1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(WWIII)</a:t>
              </a:r>
              <a:endParaRPr sz="1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9" name="Google Shape;79;p15"/>
            <p:cNvCxnSpPr>
              <a:stCxn id="75" idx="3"/>
              <a:endCxn id="77" idx="0"/>
            </p:cNvCxnSpPr>
            <p:nvPr/>
          </p:nvCxnSpPr>
          <p:spPr>
            <a:xfrm flipH="1">
              <a:off x="2150271" y="4257343"/>
              <a:ext cx="1046400" cy="905100"/>
            </a:xfrm>
            <a:prstGeom prst="straightConnector1">
              <a:avLst/>
            </a:prstGeom>
            <a:noFill/>
            <a:ln cap="flat" cmpd="sng" w="28575">
              <a:solidFill>
                <a:srgbClr val="000000"/>
              </a:solidFill>
              <a:prstDash val="solid"/>
              <a:round/>
              <a:headEnd len="med" w="med" type="stealth"/>
              <a:tailEnd len="med" w="med" type="stealth"/>
            </a:ln>
          </p:spPr>
        </p:cxnSp>
        <p:cxnSp>
          <p:nvCxnSpPr>
            <p:cNvPr id="80" name="Google Shape;80;p15"/>
            <p:cNvCxnSpPr>
              <a:stCxn id="75" idx="5"/>
              <a:endCxn id="78" idx="0"/>
            </p:cNvCxnSpPr>
            <p:nvPr/>
          </p:nvCxnSpPr>
          <p:spPr>
            <a:xfrm>
              <a:off x="4774297" y="4257343"/>
              <a:ext cx="1095900" cy="905100"/>
            </a:xfrm>
            <a:prstGeom prst="straightConnector1">
              <a:avLst/>
            </a:prstGeom>
            <a:noFill/>
            <a:ln cap="flat" cmpd="sng" w="28575">
              <a:solidFill>
                <a:srgbClr val="1155CC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81" name="Google Shape;81;p15"/>
            <p:cNvCxnSpPr/>
            <p:nvPr/>
          </p:nvCxnSpPr>
          <p:spPr>
            <a:xfrm>
              <a:off x="3782333" y="2730234"/>
              <a:ext cx="0" cy="776100"/>
            </a:xfrm>
            <a:prstGeom prst="straightConnector1">
              <a:avLst/>
            </a:prstGeom>
            <a:noFill/>
            <a:ln cap="flat" cmpd="sng" w="28575">
              <a:solidFill>
                <a:srgbClr val="000000"/>
              </a:solidFill>
              <a:prstDash val="solid"/>
              <a:round/>
              <a:headEnd len="med" w="med" type="stealth"/>
              <a:tailEnd len="med" w="med" type="stealth"/>
            </a:ln>
          </p:spPr>
        </p:cxnSp>
        <p:cxnSp>
          <p:nvCxnSpPr>
            <p:cNvPr id="82" name="Google Shape;82;p15"/>
            <p:cNvCxnSpPr/>
            <p:nvPr/>
          </p:nvCxnSpPr>
          <p:spPr>
            <a:xfrm>
              <a:off x="4167767" y="2730234"/>
              <a:ext cx="0" cy="776100"/>
            </a:xfrm>
            <a:prstGeom prst="straightConnector1">
              <a:avLst/>
            </a:prstGeom>
            <a:noFill/>
            <a:ln cap="flat" cmpd="sng" w="28575">
              <a:solidFill>
                <a:srgbClr val="0070C0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83" name="Google Shape;83;p15"/>
            <p:cNvCxnSpPr/>
            <p:nvPr/>
          </p:nvCxnSpPr>
          <p:spPr>
            <a:xfrm>
              <a:off x="4469583" y="4359027"/>
              <a:ext cx="998100" cy="760500"/>
            </a:xfrm>
            <a:prstGeom prst="straightConnector1">
              <a:avLst/>
            </a:prstGeom>
            <a:noFill/>
            <a:ln cap="flat" cmpd="sng" w="28575">
              <a:solidFill>
                <a:srgbClr val="980000"/>
              </a:solidFill>
              <a:prstDash val="dash"/>
              <a:round/>
              <a:headEnd len="med" w="med" type="stealth"/>
              <a:tailEnd len="med" w="med" type="stealth"/>
            </a:ln>
          </p:spPr>
        </p:cxnSp>
        <p:cxnSp>
          <p:nvCxnSpPr>
            <p:cNvPr id="84" name="Google Shape;84;p15"/>
            <p:cNvCxnSpPr/>
            <p:nvPr/>
          </p:nvCxnSpPr>
          <p:spPr>
            <a:xfrm flipH="1">
              <a:off x="2450919" y="4386295"/>
              <a:ext cx="1095600" cy="774900"/>
            </a:xfrm>
            <a:prstGeom prst="straightConnector1">
              <a:avLst/>
            </a:prstGeom>
            <a:noFill/>
            <a:ln cap="flat" cmpd="sng" w="28575">
              <a:solidFill>
                <a:srgbClr val="980000"/>
              </a:solidFill>
              <a:prstDash val="dash"/>
              <a:round/>
              <a:headEnd len="med" w="med" type="stealth"/>
              <a:tailEnd len="med" w="med" type="stealth"/>
            </a:ln>
          </p:spPr>
        </p:cxnSp>
      </p:grpSp>
      <p:sp>
        <p:nvSpPr>
          <p:cNvPr id="85" name="Google Shape;85;p15"/>
          <p:cNvSpPr txBox="1"/>
          <p:nvPr>
            <p:ph idx="4294967295"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HAFS Pre-IOC Configurations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" name="Google Shape;90;p16"/>
          <p:cNvGraphicFramePr/>
          <p:nvPr/>
        </p:nvGraphicFramePr>
        <p:xfrm>
          <a:off x="472509" y="61079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{C3C0B66A-A123-418D-BF3E-436467CC2E11}</a:tableStyleId>
              </a:tblPr>
              <a:tblGrid>
                <a:gridCol w="1730300"/>
                <a:gridCol w="2043525"/>
                <a:gridCol w="2075575"/>
                <a:gridCol w="2309825"/>
              </a:tblGrid>
              <a:tr h="3257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Suite 1</a:t>
                      </a:r>
                      <a:endParaRPr sz="12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Suite 2</a:t>
                      </a:r>
                      <a:endParaRPr sz="1200"/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Reference</a:t>
                      </a:r>
                      <a:endParaRPr sz="1200"/>
                    </a:p>
                  </a:txBody>
                  <a:tcPr marT="34300" marB="34300" marR="68600" marL="68600"/>
                </a:tc>
              </a:tr>
              <a:tr h="4704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Land/ocean Surface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NOAH LSM VIIRS veg type, HYCOM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NOAH LSM VIIRS veg type HYCOM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Ek  et al. (2003) …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</a:tr>
              <a:tr h="4704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Surface Layer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GFS, HWRF TC-specific sea surface roughnesses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GFS, HWRF TC-specific sea surface roughnesses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Miyakoda and Sirutis (1986); Long (1984, 1986)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</a:tr>
              <a:tr h="673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Boundary Layer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Sa-TKE-EDMF, TC-related calibration, </a:t>
                      </a:r>
                      <a:r>
                        <a:rPr b="1" lang="en" sz="1200">
                          <a:solidFill>
                            <a:srgbClr val="0000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mixing length tuning</a:t>
                      </a:r>
                      <a:endParaRPr b="1" sz="120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Sa-TKE-EDMF, TC-related calibration,  </a:t>
                      </a:r>
                      <a:r>
                        <a:rPr b="1" lang="en" sz="1200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tc_pbl=1*, mixing length tuning</a:t>
                      </a:r>
                      <a:endParaRPr sz="1200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Han et al. (2019)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*Chen et al. (2022)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</a:tr>
              <a:tr h="4704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Microphysics 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0000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GFDL single-moment</a:t>
                      </a:r>
                      <a:endParaRPr b="1" sz="120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Thompson double-moment</a:t>
                      </a:r>
                      <a:endParaRPr b="1" sz="1200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Lin et al. (1983)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Chen and Lin (2013) 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</a:tr>
              <a:tr h="4704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Radiation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RRTMG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Calling frequency </a:t>
                      </a:r>
                      <a:r>
                        <a:rPr b="1" lang="en" sz="1200">
                          <a:solidFill>
                            <a:srgbClr val="0000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720 s</a:t>
                      </a:r>
                      <a:endParaRPr b="1" sz="120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RRTMG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Calling frequency </a:t>
                      </a:r>
                      <a:r>
                        <a:rPr b="1" lang="en" sz="1200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1800 s</a:t>
                      </a:r>
                      <a:endParaRPr b="1" sz="1200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Iacono et al. (2008)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</a:tr>
              <a:tr h="4704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Cumulus convection (deep &amp; shallow)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Scale-aware-SAS 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0000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calibrated entrainment </a:t>
                      </a:r>
                      <a:endParaRPr b="1" sz="120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Scale-aware-SAS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Han et al. (2017)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</a:tr>
              <a:tr h="4704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Gravity wave drag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Unified GWD (orographic on/convective off)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Unified GWD (orographic on/convective off)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" sz="12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Alpert et al.  (1988)</a:t>
                      </a:r>
                      <a:endParaRPr sz="12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4300" marB="34300" marR="68600" marL="68600"/>
                </a:tc>
              </a:tr>
            </a:tbl>
          </a:graphicData>
        </a:graphic>
      </p:graphicFrame>
      <p:sp>
        <p:nvSpPr>
          <p:cNvPr id="91" name="Google Shape;91;p16"/>
          <p:cNvSpPr txBox="1"/>
          <p:nvPr>
            <p:ph idx="4294967295" type="title"/>
          </p:nvPr>
        </p:nvSpPr>
        <p:spPr>
          <a:xfrm>
            <a:off x="41155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HAFS Physics Configurations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2023 Final Retrospectives: 3-year Sample</a:t>
            </a:r>
            <a:endParaRPr/>
          </a:p>
        </p:txBody>
      </p:sp>
      <p:sp>
        <p:nvSpPr>
          <p:cNvPr id="97" name="Google Shape;97;p17"/>
          <p:cNvSpPr txBox="1"/>
          <p:nvPr>
            <p:ph idx="1" type="body"/>
          </p:nvPr>
        </p:nvSpPr>
        <p:spPr>
          <a:xfrm>
            <a:off x="251250" y="562350"/>
            <a:ext cx="8641500" cy="401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2023 IOC version recently finalized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Corrects a couple of bugs encountered in 2022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Differences include: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ESG grid (more uniform grid spacing)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HYCOM coupling flux fix (wrong wind stress sign in a portion of the code in 2022)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Slightly smaller outer domain (to allow for Thompson MP while still fitting in the time window) for HAFS-B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Vortex modification only when the first guess is 10 kt or more from TCvitals for HAFS-B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Atlantic and East Pacific retrospective runs (&gt; 1000 cases each) have finished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Evaluated with Sarah Ditchek’s GROOT package (Ditchek et al. 2023, WAF) that allows for analysis of consistency and stratifications in verification following NHC rules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Track and Intensity Performance: North Atlantic</a:t>
            </a:r>
            <a:endParaRPr/>
          </a:p>
        </p:txBody>
      </p:sp>
      <p:sp>
        <p:nvSpPr>
          <p:cNvPr id="103" name="Google Shape;103;p18"/>
          <p:cNvSpPr txBox="1"/>
          <p:nvPr>
            <p:ph idx="1" type="body"/>
          </p:nvPr>
        </p:nvSpPr>
        <p:spPr>
          <a:xfrm>
            <a:off x="579125" y="4069875"/>
            <a:ext cx="7825800" cy="100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Consistent improvement over HWRF in track for both versions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HAFS-B showed consistent improvement for intensity, especially at longer leads 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04" name="Google Shape;10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" y="660100"/>
            <a:ext cx="3138999" cy="3286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99011" y="1721700"/>
            <a:ext cx="2345974" cy="70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48525" y="654150"/>
            <a:ext cx="3138996" cy="3322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Track and </a:t>
            </a:r>
            <a:r>
              <a:rPr lang="en"/>
              <a:t>Intensity Performance: East Pacific</a:t>
            </a:r>
            <a:endParaRPr/>
          </a:p>
        </p:txBody>
      </p:sp>
      <p:sp>
        <p:nvSpPr>
          <p:cNvPr id="112" name="Google Shape;112;p19"/>
          <p:cNvSpPr txBox="1"/>
          <p:nvPr>
            <p:ph idx="1" type="body"/>
          </p:nvPr>
        </p:nvSpPr>
        <p:spPr>
          <a:xfrm>
            <a:off x="777250" y="4122425"/>
            <a:ext cx="7658100" cy="90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/>
          </a:bodyPr>
          <a:lstStyle/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Solid consistent long-term improvement in track and intensity (beyond Day 3)</a:t>
            </a:r>
            <a:endParaRPr>
              <a:solidFill>
                <a:schemeClr val="dk1"/>
              </a:solidFill>
            </a:endParaRPr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lang="en">
                <a:solidFill>
                  <a:schemeClr val="dk1"/>
                </a:solidFill>
              </a:rPr>
              <a:t>Mixed results at earlier leads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13" name="Google Shape;11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79513" y="1664550"/>
            <a:ext cx="2254567" cy="67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350" y="686350"/>
            <a:ext cx="3139102" cy="3322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36950" y="662163"/>
            <a:ext cx="3184821" cy="3370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0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R34 Performance: North Atlantic</a:t>
            </a:r>
            <a:endParaRPr/>
          </a:p>
        </p:txBody>
      </p:sp>
      <p:sp>
        <p:nvSpPr>
          <p:cNvPr id="121" name="Google Shape;121;p20"/>
          <p:cNvSpPr txBox="1"/>
          <p:nvPr>
            <p:ph idx="1" type="body"/>
          </p:nvPr>
        </p:nvSpPr>
        <p:spPr>
          <a:xfrm>
            <a:off x="4122425" y="716275"/>
            <a:ext cx="4785300" cy="348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Both HAFS versions show consistent to marginally consistent improvement over HWRF at early leads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HFSA is neutral at longer leads, HFSB shows some degradation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22" name="Google Shape;122;p20"/>
          <p:cNvPicPr preferRelativeResize="0"/>
          <p:nvPr/>
        </p:nvPicPr>
        <p:blipFill rotWithShape="1">
          <a:blip r:embed="rId3">
            <a:alphaModFix/>
          </a:blip>
          <a:srcRect b="8374" l="9301" r="14327" t="0"/>
          <a:stretch/>
        </p:blipFill>
        <p:spPr>
          <a:xfrm>
            <a:off x="271993" y="572700"/>
            <a:ext cx="3646607" cy="395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7750" y="4469350"/>
            <a:ext cx="2254567" cy="67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1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R34 Performance: East Pacific</a:t>
            </a:r>
            <a:endParaRPr/>
          </a:p>
        </p:txBody>
      </p:sp>
      <p:sp>
        <p:nvSpPr>
          <p:cNvPr id="129" name="Google Shape;129;p21"/>
          <p:cNvSpPr txBox="1"/>
          <p:nvPr>
            <p:ph idx="1" type="body"/>
          </p:nvPr>
        </p:nvSpPr>
        <p:spPr>
          <a:xfrm>
            <a:off x="4069075" y="678200"/>
            <a:ext cx="4831200" cy="365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Notable (30%+) improvement in the East Pacific R34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Consistent at all lead times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Does lack of recon bias this stat? 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30" name="Google Shape;130;p21"/>
          <p:cNvPicPr preferRelativeResize="0"/>
          <p:nvPr/>
        </p:nvPicPr>
        <p:blipFill rotWithShape="1">
          <a:blip r:embed="rId3">
            <a:alphaModFix/>
          </a:blip>
          <a:srcRect b="8958" l="9001" r="14063" t="0"/>
          <a:stretch/>
        </p:blipFill>
        <p:spPr>
          <a:xfrm>
            <a:off x="228311" y="572700"/>
            <a:ext cx="3642715" cy="3896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7750" y="4469350"/>
            <a:ext cx="2254567" cy="67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